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7" r:id="rId4"/>
    <p:sldId id="268" r:id="rId5"/>
    <p:sldId id="260" r:id="rId6"/>
    <p:sldId id="26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D63"/>
    <a:srgbClr val="F26C4E"/>
    <a:srgbClr val="F26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1\homes\DirDPPE\COMUM%20A%20TODOS\IPC\ipc%20feso_Mag&#233;\GRAF_DIVULGACA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1\homes\DirDPPE\COMUM%20A%20TODOS\IPC\ipc%20feso_Mag&#233;\GRAF_DIVULGACA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1\homes\DirDPPE\COMUM%20A%20TODOS\IPC\ipc%20feso_Mag&#233;\GRAF_DIVULGACA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Variação % do mês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9.2951443569553802E-2"/>
                  <c:y val="-2.0798702245552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52-4C49-B338-D01D35F09C17}"/>
                </c:ext>
              </c:extLst>
            </c:dLbl>
            <c:dLbl>
              <c:idx val="1"/>
              <c:layout>
                <c:manualLayout>
                  <c:x val="-0.12212510936132984"/>
                  <c:y val="-2.1828521434820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52-4C49-B338-D01D35F09C17}"/>
                </c:ext>
              </c:extLst>
            </c:dLbl>
            <c:dLbl>
              <c:idx val="2"/>
              <c:layout>
                <c:manualLayout>
                  <c:x val="-5.7888888888888886E-2"/>
                  <c:y val="2.5497594050743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52-4C49-B338-D01D35F09C17}"/>
                </c:ext>
              </c:extLst>
            </c:dLbl>
            <c:dLbl>
              <c:idx val="3"/>
              <c:layout>
                <c:manualLayout>
                  <c:x val="-3.0111111111111213E-2"/>
                  <c:y val="8.568277923592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52-4C49-B338-D01D35F09C17}"/>
                </c:ext>
              </c:extLst>
            </c:dLbl>
            <c:dLbl>
              <c:idx val="4"/>
              <c:layout>
                <c:manualLayout>
                  <c:x val="-7.7680664916885384E-2"/>
                  <c:y val="-4.4976669582968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52-4C49-B338-D01D35F09C17}"/>
                </c:ext>
              </c:extLst>
            </c:dLbl>
            <c:dLbl>
              <c:idx val="5"/>
              <c:layout>
                <c:manualLayout>
                  <c:x val="8.7777777777776761E-3"/>
                  <c:y val="5.7905001458151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52-4C49-B338-D01D35F09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Planilha3!$A$8:$A$13</c:f>
              <c:strCache>
                <c:ptCount val="6"/>
                <c:pt idx="0">
                  <c:v>Jun</c:v>
                </c:pt>
                <c:pt idx="1">
                  <c:v>Jul</c:v>
                </c:pt>
                <c:pt idx="2">
                  <c:v>Ago</c:v>
                </c:pt>
                <c:pt idx="3">
                  <c:v>Set</c:v>
                </c:pt>
                <c:pt idx="4">
                  <c:v>Out</c:v>
                </c:pt>
                <c:pt idx="5">
                  <c:v>Nov</c:v>
                </c:pt>
              </c:strCache>
            </c:strRef>
          </c:cat>
          <c:val>
            <c:numRef>
              <c:f>Planilha3!$B$8:$B$13</c:f>
              <c:numCache>
                <c:formatCode>0.00</c:formatCode>
                <c:ptCount val="6"/>
                <c:pt idx="0">
                  <c:v>-0.85</c:v>
                </c:pt>
                <c:pt idx="1">
                  <c:v>0.02</c:v>
                </c:pt>
                <c:pt idx="2">
                  <c:v>-3.47</c:v>
                </c:pt>
                <c:pt idx="3">
                  <c:v>-1.96</c:v>
                </c:pt>
                <c:pt idx="4">
                  <c:v>-1.97</c:v>
                </c:pt>
                <c:pt idx="5">
                  <c:v>-0.27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652-4C49-B338-D01D35F09C1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8465200"/>
        <c:axId val="958465616"/>
      </c:lineChart>
      <c:catAx>
        <c:axId val="95846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8465616"/>
        <c:crosses val="autoZero"/>
        <c:auto val="1"/>
        <c:lblAlgn val="ctr"/>
        <c:lblOffset val="100"/>
        <c:noMultiLvlLbl val="0"/>
      </c:catAx>
      <c:valAx>
        <c:axId val="95846561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95846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chemeClr val="bg1"/>
                </a:solidFill>
              </a:rPr>
              <a:t>Valor da Cesta Básica - Comparativo</a:t>
            </a:r>
          </a:p>
        </c:rich>
      </c:tx>
      <c:layout>
        <c:manualLayout>
          <c:xMode val="edge"/>
          <c:yMode val="edge"/>
          <c:x val="0.2378263342082239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Magé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Planilha1!$A$2:$A$7</c:f>
              <c:numCache>
                <c:formatCode>mmm\-yy</c:formatCode>
                <c:ptCount val="6"/>
                <c:pt idx="0">
                  <c:v>45809</c:v>
                </c:pt>
                <c:pt idx="1">
                  <c:v>45839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</c:numCache>
            </c:numRef>
          </c:cat>
          <c:val>
            <c:numRef>
              <c:f>Planilha1!$B$2:$B$7</c:f>
              <c:numCache>
                <c:formatCode>"R$"\ #,##0.00</c:formatCode>
                <c:ptCount val="6"/>
                <c:pt idx="0">
                  <c:v>762.21</c:v>
                </c:pt>
                <c:pt idx="1">
                  <c:v>762.34</c:v>
                </c:pt>
                <c:pt idx="2">
                  <c:v>735.87</c:v>
                </c:pt>
                <c:pt idx="3">
                  <c:v>721.42</c:v>
                </c:pt>
                <c:pt idx="4">
                  <c:v>707.2</c:v>
                </c:pt>
                <c:pt idx="5">
                  <c:v>705.28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4-4C98-8979-5AD31C37C62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Teresópolis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Planilha1!$A$2:$A$7</c:f>
              <c:numCache>
                <c:formatCode>mmm\-yy</c:formatCode>
                <c:ptCount val="6"/>
                <c:pt idx="0">
                  <c:v>45809</c:v>
                </c:pt>
                <c:pt idx="1">
                  <c:v>45839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</c:numCache>
            </c:numRef>
          </c:cat>
          <c:val>
            <c:numRef>
              <c:f>Planilha1!$C$2:$C$7</c:f>
              <c:numCache>
                <c:formatCode>"R$"\ #,##0.00</c:formatCode>
                <c:ptCount val="6"/>
                <c:pt idx="0">
                  <c:v>827.07</c:v>
                </c:pt>
                <c:pt idx="1">
                  <c:v>796.66</c:v>
                </c:pt>
                <c:pt idx="2">
                  <c:v>780.18</c:v>
                </c:pt>
                <c:pt idx="3">
                  <c:v>784.76</c:v>
                </c:pt>
                <c:pt idx="4">
                  <c:v>772.28</c:v>
                </c:pt>
                <c:pt idx="5">
                  <c:v>761.63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4-4C98-8979-5AD31C37C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348767"/>
        <c:axId val="949350847"/>
      </c:barChart>
      <c:dateAx>
        <c:axId val="9493487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350847"/>
        <c:crosses val="autoZero"/>
        <c:auto val="1"/>
        <c:lblOffset val="100"/>
        <c:baseTimeUnit val="months"/>
      </c:dateAx>
      <c:valAx>
        <c:axId val="949350847"/>
        <c:scaling>
          <c:orientation val="minMax"/>
          <c:min val="0"/>
        </c:scaling>
        <c:delete val="0"/>
        <c:axPos val="l"/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34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300" b="1">
                <a:solidFill>
                  <a:schemeClr val="bg1"/>
                </a:solidFill>
              </a:rPr>
              <a:t>Comparativo da Cesta Básica:</a:t>
            </a:r>
            <a:r>
              <a:rPr lang="pt-BR" sz="1300" b="1" baseline="0">
                <a:solidFill>
                  <a:schemeClr val="bg1"/>
                </a:solidFill>
              </a:rPr>
              <a:t> Magé x Teresópolis</a:t>
            </a:r>
            <a:endParaRPr lang="pt-BR" sz="1300" b="1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5822521027724216"/>
          <c:y val="4.1184046748757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Planilha2!$B$7</c:f>
              <c:strCache>
                <c:ptCount val="1"/>
                <c:pt idx="0">
                  <c:v>Magé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Planilha2!$A$8:$A$20</c:f>
              <c:strCache>
                <c:ptCount val="13"/>
                <c:pt idx="0">
                  <c:v>Carne</c:v>
                </c:pt>
                <c:pt idx="1">
                  <c:v>Leite</c:v>
                </c:pt>
                <c:pt idx="2">
                  <c:v>Feijão</c:v>
                </c:pt>
                <c:pt idx="3">
                  <c:v>Arroz</c:v>
                </c:pt>
                <c:pt idx="4">
                  <c:v>Farinha</c:v>
                </c:pt>
                <c:pt idx="5">
                  <c:v>Batata</c:v>
                </c:pt>
                <c:pt idx="6">
                  <c:v>Tomate</c:v>
                </c:pt>
                <c:pt idx="7">
                  <c:v>Pão Francês</c:v>
                </c:pt>
                <c:pt idx="8">
                  <c:v>Café</c:v>
                </c:pt>
                <c:pt idx="9">
                  <c:v>Banana</c:v>
                </c:pt>
                <c:pt idx="10">
                  <c:v>Açúcar</c:v>
                </c:pt>
                <c:pt idx="11">
                  <c:v>Óleo</c:v>
                </c:pt>
                <c:pt idx="12">
                  <c:v>Manteiga</c:v>
                </c:pt>
              </c:strCache>
            </c:strRef>
          </c:cat>
          <c:val>
            <c:numRef>
              <c:f>Planilha2!$B$8:$B$20</c:f>
              <c:numCache>
                <c:formatCode>0.00</c:formatCode>
                <c:ptCount val="13"/>
                <c:pt idx="0">
                  <c:v>259.41750000000002</c:v>
                </c:pt>
                <c:pt idx="1">
                  <c:v>38.817857142857143</c:v>
                </c:pt>
                <c:pt idx="2">
                  <c:v>27.327857142857148</c:v>
                </c:pt>
                <c:pt idx="3">
                  <c:v>21.752571428571436</c:v>
                </c:pt>
                <c:pt idx="4">
                  <c:v>10.578749999999999</c:v>
                </c:pt>
                <c:pt idx="5">
                  <c:v>23.182500000000005</c:v>
                </c:pt>
                <c:pt idx="6">
                  <c:v>39.048749999999998</c:v>
                </c:pt>
                <c:pt idx="7">
                  <c:v>89.794285714285706</c:v>
                </c:pt>
                <c:pt idx="8">
                  <c:v>43.3185</c:v>
                </c:pt>
                <c:pt idx="9">
                  <c:v>71.898750000000007</c:v>
                </c:pt>
                <c:pt idx="10">
                  <c:v>14.032500000000001</c:v>
                </c:pt>
                <c:pt idx="11">
                  <c:v>7.6107142857142867</c:v>
                </c:pt>
                <c:pt idx="12">
                  <c:v>58.494642857142864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4-4950-AD9D-CD6149C7C064}"/>
            </c:ext>
          </c:extLst>
        </c:ser>
        <c:ser>
          <c:idx val="1"/>
          <c:order val="1"/>
          <c:tx>
            <c:strRef>
              <c:f>Planilha2!$C$7</c:f>
              <c:strCache>
                <c:ptCount val="1"/>
                <c:pt idx="0">
                  <c:v>Teresópolis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Planilha2!$A$8:$A$20</c:f>
              <c:strCache>
                <c:ptCount val="13"/>
                <c:pt idx="0">
                  <c:v>Carne</c:v>
                </c:pt>
                <c:pt idx="1">
                  <c:v>Leite</c:v>
                </c:pt>
                <c:pt idx="2">
                  <c:v>Feijão</c:v>
                </c:pt>
                <c:pt idx="3">
                  <c:v>Arroz</c:v>
                </c:pt>
                <c:pt idx="4">
                  <c:v>Farinha</c:v>
                </c:pt>
                <c:pt idx="5">
                  <c:v>Batata</c:v>
                </c:pt>
                <c:pt idx="6">
                  <c:v>Tomate</c:v>
                </c:pt>
                <c:pt idx="7">
                  <c:v>Pão Francês</c:v>
                </c:pt>
                <c:pt idx="8">
                  <c:v>Café</c:v>
                </c:pt>
                <c:pt idx="9">
                  <c:v>Banana</c:v>
                </c:pt>
                <c:pt idx="10">
                  <c:v>Açúcar</c:v>
                </c:pt>
                <c:pt idx="11">
                  <c:v>Óleo</c:v>
                </c:pt>
                <c:pt idx="12">
                  <c:v>Manteiga</c:v>
                </c:pt>
              </c:strCache>
            </c:strRef>
          </c:cat>
          <c:val>
            <c:numRef>
              <c:f>Planilha2!$C$8:$C$20</c:f>
              <c:numCache>
                <c:formatCode>0.00</c:formatCode>
                <c:ptCount val="13"/>
                <c:pt idx="0">
                  <c:v>292.53428571428572</c:v>
                </c:pt>
                <c:pt idx="1">
                  <c:v>42.841666666666669</c:v>
                </c:pt>
                <c:pt idx="2">
                  <c:v>31.204285714285717</c:v>
                </c:pt>
                <c:pt idx="3">
                  <c:v>25.173818181818177</c:v>
                </c:pt>
                <c:pt idx="4">
                  <c:v>11.154230769230772</c:v>
                </c:pt>
                <c:pt idx="5">
                  <c:v>22.101428571428574</c:v>
                </c:pt>
                <c:pt idx="6">
                  <c:v>37.882500000000007</c:v>
                </c:pt>
                <c:pt idx="7">
                  <c:v>97.988571428571419</c:v>
                </c:pt>
                <c:pt idx="8">
                  <c:v>45.445714285714288</c:v>
                </c:pt>
                <c:pt idx="9">
                  <c:v>71.903076923076924</c:v>
                </c:pt>
                <c:pt idx="10">
                  <c:v>16.037142857142857</c:v>
                </c:pt>
                <c:pt idx="11">
                  <c:v>7.8172619047619056</c:v>
                </c:pt>
                <c:pt idx="12">
                  <c:v>59.545312500000009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4-4950-AD9D-CD6149C7C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8025039"/>
        <c:axId val="998027535"/>
      </c:barChart>
      <c:catAx>
        <c:axId val="99802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8027535"/>
        <c:crosses val="autoZero"/>
        <c:auto val="1"/>
        <c:lblAlgn val="ctr"/>
        <c:lblOffset val="100"/>
        <c:noMultiLvlLbl val="0"/>
      </c:catAx>
      <c:valAx>
        <c:axId val="998027535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802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E0A2-74F1-4649-AB4D-C0AEFA48966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1876-13FB-4CE5-AEC7-CE72F1930D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12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1876-13FB-4CE5-AEC7-CE72F1930D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12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0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8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57B9A-0A4B-4C54-B443-93CF43063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61583-B13A-4656-91EC-B6262A5BE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3EB5AA-F0D9-411C-9D13-A17D9FC1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59357A-B1B7-4E65-B95A-D5636560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9DD064-3555-40F3-9228-A7F580A8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93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0BC46-947B-47AC-B459-531BD7C0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FA95E-FF17-4599-B5D5-980F880D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B807DC-855D-4824-A50D-DF0BB278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FBBEA1-0686-4C30-9DE8-DF703EA9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164295-0C21-4197-9549-07620800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1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625DA-CE8D-413D-9739-054186FB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B0FBCA-AA98-4C92-B29C-3A69E666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D731A1-3C3B-4A00-8340-D55EC682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E8188B-D1AB-456E-B3F7-C892D02E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B188A8-ADA9-4E99-8E89-17CD0479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75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5229A-2F52-45F6-AE54-B66721E7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FAF507-9A6E-4FFB-938C-3D1767C2E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D4F514-D531-4AC0-BD84-D14590CA0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0E0598-A4BB-476F-8846-6BB127A5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66CDBD-FBA3-446C-A650-D1994DA1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7A98B6-DFBB-4E7B-A3DE-83D0E547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72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EFE34-9055-4AA1-A09E-7876FFE6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23C94D-3943-4884-A078-536B9F18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F4EBEC-BA1B-4AD7-AB03-85F181B9A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B1F72B-5903-40BA-ACC4-CFB408315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FC21DC-17CB-41CA-BE1A-0B4457B48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6A44BA1-13BD-4540-A166-1D029AD7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747764-581E-4828-A23A-79AA7A85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B5AC66-FE6C-4FED-B006-42D30568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55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945EC-971D-4225-987F-E329E843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BF9C5B-8BCA-4ABF-AA97-237C3BC2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93F9689-5763-4BD7-A21C-831FF805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A40E18-E136-474E-98AF-44AB5F09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6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5C036A-33D6-4422-B671-F1A34EF1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2E33C6-453D-456A-AAA5-8715991C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ECE6A5-6F3C-4A2B-B65C-557E8DB2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62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D5968-915B-40BC-9711-770A7B82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2B8837-1BD6-468C-9BA3-3ACC657E2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87DA86-53C7-44C3-83C7-78949E2EE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5BB3C8-70C9-414B-85C1-65867D8E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FF3E18-2DF5-4E9E-8260-30197665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D81B6D-DF38-417A-BA13-3634AAD4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94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87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A355B-5E0C-4EE7-A7E0-BC02B12E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DBD44D-4A3B-475B-8C73-605539B78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560A81-AF36-4975-8613-138C1D16A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612189-B510-4E55-BF1F-A366455F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7E0FB2-2744-4343-A44B-88284516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1EF567-2E0C-4ABE-947F-7184C020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08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90618-AD83-435C-A94B-4B1FF217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50D36B-A119-44DA-8A15-03E7F8971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DD32A-07D7-4A92-95B2-3D7789C5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116CC-CEC3-4580-8B5E-E1D89256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23BE60-553F-40C6-AB5C-C09299B2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88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E72E53-0232-492B-AD88-2D42DE933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AD0A1E-CED8-49A3-8334-347E9679B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C899E8-6BD0-40AF-A1D7-F8C50495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DD485C-E38E-4708-965D-60C289DA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CCCFAB-CF88-42F0-9028-2AD17C98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82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11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7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20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17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01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3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5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BC8177-2A7A-4922-B0CF-F3D8E53F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6D2003-8E2C-49F5-925E-F9BE072F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3A319-C504-4879-A506-25481A505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3866F-BE56-44A3-8DF8-644F1F58EEB1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AD35A-EC04-4BD0-9AA7-53ED7AFD5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08F157-F669-4633-A3B3-264145765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F889-FEBA-48B2-9251-4800B47C4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7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130ED0-7D10-0445-3E86-2C947933D8CB}"/>
              </a:ext>
            </a:extLst>
          </p:cNvPr>
          <p:cNvSpPr txBox="1"/>
          <p:nvPr/>
        </p:nvSpPr>
        <p:spPr>
          <a:xfrm>
            <a:off x="7400304" y="5746296"/>
            <a:ext cx="4791696" cy="769441"/>
          </a:xfrm>
          <a:prstGeom prst="rect">
            <a:avLst/>
          </a:prstGeom>
          <a:solidFill>
            <a:srgbClr val="F26C4F"/>
          </a:solidFill>
        </p:spPr>
        <p:txBody>
          <a:bodyPr wrap="none" rtlCol="0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  <a:latin typeface="Muli Black" panose="00000A00000000000000" pitchFamily="2" charset="0"/>
              </a:rPr>
              <a:t>Novembro/ 2025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F498A7E-FD09-4FF4-A19D-15B2B42F5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2" y="4837042"/>
            <a:ext cx="4465983" cy="6481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4000" b="1" i="1" dirty="0">
                <a:solidFill>
                  <a:srgbClr val="F26C4F"/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em Magé/RJ</a:t>
            </a:r>
          </a:p>
        </p:txBody>
      </p:sp>
    </p:spTree>
    <p:extLst>
      <p:ext uri="{BB962C8B-B14F-4D97-AF65-F5344CB8AC3E}">
        <p14:creationId xmlns:p14="http://schemas.microsoft.com/office/powerpoint/2010/main" val="351146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355601" y="4440213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Muli Black" panose="00000A00000000000000" pitchFamily="2" charset="0"/>
              </a:rPr>
              <a:t>R$ 705,28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C3C8A3A-91FC-4AA6-B792-814F4F85E6ED}"/>
              </a:ext>
            </a:extLst>
          </p:cNvPr>
          <p:cNvSpPr txBox="1">
            <a:spLocks/>
          </p:cNvSpPr>
          <p:nvPr/>
        </p:nvSpPr>
        <p:spPr>
          <a:xfrm>
            <a:off x="0" y="1285461"/>
            <a:ext cx="1797926" cy="675140"/>
          </a:xfrm>
          <a:prstGeom prst="rect">
            <a:avLst/>
          </a:prstGeom>
          <a:solidFill>
            <a:srgbClr val="F26C4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 de Preços ao Consumidor em Magé/RJ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21EB9B-0CF1-4B7B-BF3D-1AF744B195B8}"/>
              </a:ext>
            </a:extLst>
          </p:cNvPr>
          <p:cNvSpPr txBox="1"/>
          <p:nvPr/>
        </p:nvSpPr>
        <p:spPr>
          <a:xfrm>
            <a:off x="5345372" y="2063673"/>
            <a:ext cx="12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uli Black" panose="00000A00000000000000" pitchFamily="2" charset="0"/>
              </a:rPr>
              <a:t>-0,27%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3CBA7B-8A59-44B8-A9B3-44FBF701ED1A}"/>
              </a:ext>
            </a:extLst>
          </p:cNvPr>
          <p:cNvSpPr txBox="1"/>
          <p:nvPr/>
        </p:nvSpPr>
        <p:spPr>
          <a:xfrm>
            <a:off x="5401285" y="3603572"/>
            <a:ext cx="1389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Muli Black" panose="00000A00000000000000" pitchFamily="2" charset="0"/>
              </a:rPr>
              <a:t>-0,90%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2A7A9FD-624B-4018-BCD1-C25436FAE825}"/>
              </a:ext>
            </a:extLst>
          </p:cNvPr>
          <p:cNvSpPr txBox="1"/>
          <p:nvPr/>
        </p:nvSpPr>
        <p:spPr>
          <a:xfrm>
            <a:off x="5317176" y="2828834"/>
            <a:ext cx="138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Muli Black" panose="00000A00000000000000" pitchFamily="2" charset="0"/>
              </a:rPr>
              <a:t>-1,40%</a:t>
            </a:r>
          </a:p>
          <a:p>
            <a:endParaRPr lang="pt-BR" sz="2400" b="1" dirty="0">
              <a:solidFill>
                <a:schemeClr val="bg1"/>
              </a:solidFill>
              <a:latin typeface="Muli Black" panose="00000A00000000000000" pitchFamily="2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D7DCB3E-DD44-4AC4-B6DA-1CC8B691F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94801"/>
              </p:ext>
            </p:extLst>
          </p:nvPr>
        </p:nvGraphicFramePr>
        <p:xfrm>
          <a:off x="6542143" y="1471612"/>
          <a:ext cx="5457197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085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99776" y="3231940"/>
            <a:ext cx="2829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Banana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40864" y="2482333"/>
            <a:ext cx="312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62764" y="1832000"/>
            <a:ext cx="282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Café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857A005-F7A4-40DB-A882-EE660EB6FCFB}"/>
              </a:ext>
            </a:extLst>
          </p:cNvPr>
          <p:cNvSpPr txBox="1">
            <a:spLocks/>
          </p:cNvSpPr>
          <p:nvPr/>
        </p:nvSpPr>
        <p:spPr>
          <a:xfrm>
            <a:off x="0" y="1285461"/>
            <a:ext cx="1797926" cy="675140"/>
          </a:xfrm>
          <a:prstGeom prst="rect">
            <a:avLst/>
          </a:prstGeom>
          <a:solidFill>
            <a:srgbClr val="F26C4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i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 de Preços ao Consumidor em Magé/RJ</a:t>
            </a:r>
            <a:endParaRPr lang="pt-BR" sz="15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32F637-D71F-40CC-A928-913E2035E5FF}"/>
              </a:ext>
            </a:extLst>
          </p:cNvPr>
          <p:cNvSpPr/>
          <p:nvPr/>
        </p:nvSpPr>
        <p:spPr>
          <a:xfrm>
            <a:off x="2163079" y="4007565"/>
            <a:ext cx="35028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dirty="0">
                <a:latin typeface="Muli Black" panose="00000A00000000000000" pitchFamily="2" charset="0"/>
              </a:rPr>
              <a:t>Pão Francês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4C4670A-E4AE-4C44-9AFB-6FBE2A77255F}"/>
              </a:ext>
            </a:extLst>
          </p:cNvPr>
          <p:cNvSpPr/>
          <p:nvPr/>
        </p:nvSpPr>
        <p:spPr>
          <a:xfrm>
            <a:off x="2489757" y="4811151"/>
            <a:ext cx="2829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Batata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2269955-9655-461C-9E72-4A60FE396FC8}"/>
              </a:ext>
            </a:extLst>
          </p:cNvPr>
          <p:cNvSpPr/>
          <p:nvPr/>
        </p:nvSpPr>
        <p:spPr>
          <a:xfrm>
            <a:off x="6575975" y="2602027"/>
            <a:ext cx="340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Carne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34B4405-21CF-43CE-8BA9-E9DE828D6C6B}"/>
              </a:ext>
            </a:extLst>
          </p:cNvPr>
          <p:cNvSpPr/>
          <p:nvPr/>
        </p:nvSpPr>
        <p:spPr>
          <a:xfrm>
            <a:off x="6862764" y="3331553"/>
            <a:ext cx="282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Leite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9520733-7FA9-4A34-A983-FC2BBE7A1BBE}"/>
              </a:ext>
            </a:extLst>
          </p:cNvPr>
          <p:cNvSpPr/>
          <p:nvPr/>
        </p:nvSpPr>
        <p:spPr>
          <a:xfrm>
            <a:off x="6625883" y="3953022"/>
            <a:ext cx="3502855" cy="1716258"/>
          </a:xfrm>
          <a:prstGeom prst="rect">
            <a:avLst/>
          </a:prstGeom>
          <a:solidFill>
            <a:srgbClr val="142D63"/>
          </a:solidFill>
          <a:ln>
            <a:solidFill>
              <a:srgbClr val="142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7CF5DF8-AC6B-43A4-958C-018AEC335854}"/>
              </a:ext>
            </a:extLst>
          </p:cNvPr>
          <p:cNvSpPr/>
          <p:nvPr/>
        </p:nvSpPr>
        <p:spPr>
          <a:xfrm>
            <a:off x="2163079" y="1615294"/>
            <a:ext cx="3502855" cy="1479597"/>
          </a:xfrm>
          <a:prstGeom prst="rect">
            <a:avLst/>
          </a:prstGeom>
          <a:solidFill>
            <a:srgbClr val="142D63"/>
          </a:solidFill>
          <a:ln>
            <a:solidFill>
              <a:srgbClr val="142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8520905-3B6E-42A8-BD32-7596894B74B7}"/>
              </a:ext>
            </a:extLst>
          </p:cNvPr>
          <p:cNvSpPr/>
          <p:nvPr/>
        </p:nvSpPr>
        <p:spPr>
          <a:xfrm>
            <a:off x="5468112" y="2987929"/>
            <a:ext cx="163717" cy="294633"/>
          </a:xfrm>
          <a:prstGeom prst="rect">
            <a:avLst/>
          </a:prstGeom>
          <a:solidFill>
            <a:srgbClr val="142D63"/>
          </a:solidFill>
          <a:ln>
            <a:solidFill>
              <a:srgbClr val="142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0730B4F-DC25-44AE-B5C5-C71AC9C4C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078" y="2369846"/>
            <a:ext cx="2174577" cy="612557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6FE9435-22AB-435A-8771-CAEC711B6FA6}"/>
              </a:ext>
            </a:extLst>
          </p:cNvPr>
          <p:cNvSpPr/>
          <p:nvPr/>
        </p:nvSpPr>
        <p:spPr>
          <a:xfrm>
            <a:off x="2340864" y="726159"/>
            <a:ext cx="2554694" cy="930055"/>
          </a:xfrm>
          <a:prstGeom prst="rect">
            <a:avLst/>
          </a:prstGeom>
          <a:solidFill>
            <a:srgbClr val="142D63"/>
          </a:solidFill>
          <a:ln>
            <a:solidFill>
              <a:srgbClr val="142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2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43524" y="2307767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0,00%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19AD849-ACD3-4F42-AEAA-63EDE011C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85461"/>
            <a:ext cx="1797926" cy="675140"/>
          </a:xfrm>
          <a:solidFill>
            <a:srgbClr val="F26C4E"/>
          </a:solidFill>
        </p:spPr>
        <p:txBody>
          <a:bodyPr>
            <a:noAutofit/>
          </a:bodyPr>
          <a:lstStyle/>
          <a:p>
            <a:r>
              <a:rPr lang="pt-BR" sz="15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 de Preços ao Consumidor em Magé/RJ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0370DB5-F10B-4971-869D-C0DFA80E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90" y="2265770"/>
            <a:ext cx="3191711" cy="100390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D9F68F8-C249-4696-83BB-98932379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223" y="3269673"/>
            <a:ext cx="3154478" cy="106031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3D39D1-7EBF-4F41-A8C6-D61C073EDC8E}"/>
              </a:ext>
            </a:extLst>
          </p:cNvPr>
          <p:cNvSpPr txBox="1"/>
          <p:nvPr/>
        </p:nvSpPr>
        <p:spPr>
          <a:xfrm>
            <a:off x="2356497" y="2349331"/>
            <a:ext cx="27369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/>
              <a:t>Cesta Básica Magé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DE9F1CE-3AD2-44EF-A68D-12620FBE0553}"/>
              </a:ext>
            </a:extLst>
          </p:cNvPr>
          <p:cNvSpPr/>
          <p:nvPr/>
        </p:nvSpPr>
        <p:spPr>
          <a:xfrm>
            <a:off x="2017388" y="3494945"/>
            <a:ext cx="325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Cesta Básica Teresópolis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96D18AB-4311-4661-805A-56D6D1D0B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700" y="2233576"/>
            <a:ext cx="1243247" cy="10039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B55384E-2B3C-48B5-864E-CAA1E5BA4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7024" y="3426453"/>
            <a:ext cx="1218923" cy="106031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1E3A94B-6F5E-41A9-A672-6446F6DC7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469" y="3164226"/>
            <a:ext cx="1243247" cy="36631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BC2AEA5-5377-414A-B99E-281381BEC835}"/>
              </a:ext>
            </a:extLst>
          </p:cNvPr>
          <p:cNvSpPr txBox="1"/>
          <p:nvPr/>
        </p:nvSpPr>
        <p:spPr>
          <a:xfrm>
            <a:off x="5359955" y="240225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705,28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A188266-C093-4491-87A3-8AD132654E42}"/>
              </a:ext>
            </a:extLst>
          </p:cNvPr>
          <p:cNvSpPr txBox="1"/>
          <p:nvPr/>
        </p:nvSpPr>
        <p:spPr>
          <a:xfrm>
            <a:off x="5333522" y="3611730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761,63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954B9AF3-BB67-4E3D-ABDB-B44CC050A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495128"/>
              </p:ext>
            </p:extLst>
          </p:nvPr>
        </p:nvGraphicFramePr>
        <p:xfrm>
          <a:off x="6623539" y="1285461"/>
          <a:ext cx="5363674" cy="372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4187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43524" y="2307767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0,00%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22701" y="3067046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0,00%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43525" y="3826325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0,00%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19AD849-ACD3-4F42-AEAA-63EDE011C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85461"/>
            <a:ext cx="1797926" cy="675140"/>
          </a:xfrm>
          <a:solidFill>
            <a:srgbClr val="F26C4E"/>
          </a:solidFill>
        </p:spPr>
        <p:txBody>
          <a:bodyPr>
            <a:noAutofit/>
          </a:bodyPr>
          <a:lstStyle/>
          <a:p>
            <a:r>
              <a:rPr lang="pt-BR" sz="15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 de Preços ao Consumidor em Magé/RJ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7A88C-7960-4F55-A7CD-EBA30BB887A2}"/>
              </a:ext>
            </a:extLst>
          </p:cNvPr>
          <p:cNvSpPr txBox="1"/>
          <p:nvPr/>
        </p:nvSpPr>
        <p:spPr>
          <a:xfrm>
            <a:off x="1985963" y="1343753"/>
            <a:ext cx="4479983" cy="3446585"/>
          </a:xfrm>
          <a:prstGeom prst="rect">
            <a:avLst/>
          </a:prstGeom>
          <a:solidFill>
            <a:srgbClr val="142D63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838D367-C789-4927-AC57-82749DE2B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629481"/>
              </p:ext>
            </p:extLst>
          </p:nvPr>
        </p:nvGraphicFramePr>
        <p:xfrm>
          <a:off x="3257550" y="1100138"/>
          <a:ext cx="8072438" cy="37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3660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104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Muli Black</vt:lpstr>
      <vt:lpstr>Segoe UI</vt:lpstr>
      <vt:lpstr>Sitka Heading</vt:lpstr>
      <vt:lpstr>Tema do Office</vt:lpstr>
      <vt:lpstr>Personalizar design</vt:lpstr>
      <vt:lpstr>em Magé/RJ</vt:lpstr>
      <vt:lpstr>Apresentação do PowerPoint</vt:lpstr>
      <vt:lpstr>Apresentação do PowerPoint</vt:lpstr>
      <vt:lpstr>Índice de Preços ao Consumidor em Magé/RJ</vt:lpstr>
      <vt:lpstr>Índice de Preços ao Consumidor em Magé/RJ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Pereira Dantas</dc:creator>
  <cp:lastModifiedBy>Valeria De Oliveira Brites</cp:lastModifiedBy>
  <cp:revision>147</cp:revision>
  <dcterms:created xsi:type="dcterms:W3CDTF">2022-05-13T15:44:59Z</dcterms:created>
  <dcterms:modified xsi:type="dcterms:W3CDTF">2025-12-09T19:44:01Z</dcterms:modified>
</cp:coreProperties>
</file>