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70" r:id="rId5"/>
    <p:sldId id="268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1\homes\DirDPPE\COMUM%20A%20TODOS\IPC\ipc-feso-Teres&#243;polis\GRAF_DIVULGACA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1\homes\DirDPPE\COMUM%20A%20TODOS\IPC\ipc-feso-Teres&#243;polis\GRAF_DIVULGACA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1\homes\DirDPPE\COMUM%20A%20TODOS\IPC\ipc-feso-Teres&#243;polis\GRAF_DIVULGACA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t-BR">
                <a:solidFill>
                  <a:schemeClr val="bg1"/>
                </a:solidFill>
              </a:rPr>
              <a:t>Indicadores Mensais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63500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F7E-4639-820B-25F2756789A9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63500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F7E-4639-820B-25F2756789A9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63500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F7E-4639-820B-25F2756789A9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63500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F7E-4639-820B-25F2756789A9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63500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F7E-4639-820B-25F2756789A9}"/>
              </c:ext>
            </c:extLst>
          </c:dPt>
          <c:dLbls>
            <c:dLbl>
              <c:idx val="0"/>
              <c:layout>
                <c:manualLayout>
                  <c:x val="-0.10966666666666666"/>
                  <c:y val="6.48148148148148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34E58D7-C6E5-432D-AA05-824BBD5A2508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11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1F7E-4639-820B-25F2756789A9}"/>
                </c:ext>
              </c:extLst>
            </c:dLbl>
            <c:dLbl>
              <c:idx val="1"/>
              <c:layout>
                <c:manualLayout>
                  <c:x val="4.2222222222221715E-3"/>
                  <c:y val="2.7777777777777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7E-4639-820B-25F2756789A9}"/>
                </c:ext>
              </c:extLst>
            </c:dLbl>
            <c:dLbl>
              <c:idx val="2"/>
              <c:layout>
                <c:manualLayout>
                  <c:x val="-0.14577777777777784"/>
                  <c:y val="1.38888888888888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7E-4639-820B-25F2756789A9}"/>
                </c:ext>
              </c:extLst>
            </c:dLbl>
            <c:dLbl>
              <c:idx val="3"/>
              <c:layout>
                <c:manualLayout>
                  <c:x val="-4.8555555555555553E-2"/>
                  <c:y val="6.48148148148148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7E-4639-820B-25F2756789A9}"/>
                </c:ext>
              </c:extLst>
            </c:dLbl>
            <c:dLbl>
              <c:idx val="4"/>
              <c:layout>
                <c:manualLayout>
                  <c:x val="-0.11622222222222223"/>
                  <c:y val="1.85185185185185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7E-4639-820B-25F2756789A9}"/>
                </c:ext>
              </c:extLst>
            </c:dLbl>
            <c:dLbl>
              <c:idx val="5"/>
              <c:layout>
                <c:manualLayout>
                  <c:x val="4.444444444443426E-4"/>
                  <c:y val="4.16666666666666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7E-4639-820B-25F2756789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Planilha2!$A$6:$A$11</c:f>
              <c:strCache>
                <c:ptCount val="6"/>
                <c:pt idx="0">
                  <c:v>Jun</c:v>
                </c:pt>
                <c:pt idx="1">
                  <c:v>Jul</c:v>
                </c:pt>
                <c:pt idx="2">
                  <c:v>Ago</c:v>
                </c:pt>
                <c:pt idx="3">
                  <c:v>Set</c:v>
                </c:pt>
                <c:pt idx="4">
                  <c:v>Out</c:v>
                </c:pt>
                <c:pt idx="5">
                  <c:v>Nov</c:v>
                </c:pt>
              </c:strCache>
            </c:strRef>
          </c:cat>
          <c:val>
            <c:numRef>
              <c:f>Planilha2!$B$6:$B$11</c:f>
              <c:numCache>
                <c:formatCode>_(* #,##0.00_);_(* \(#,##0.00\);_(* "-"??_);_(@_)</c:formatCode>
                <c:ptCount val="6"/>
                <c:pt idx="0">
                  <c:v>-0.18</c:v>
                </c:pt>
                <c:pt idx="1">
                  <c:v>-1.36</c:v>
                </c:pt>
                <c:pt idx="2">
                  <c:v>-0.03</c:v>
                </c:pt>
                <c:pt idx="3">
                  <c:v>-0.65</c:v>
                </c:pt>
                <c:pt idx="4">
                  <c:v>0.25</c:v>
                </c:pt>
                <c:pt idx="5">
                  <c:v>-0.08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F7E-4639-820B-25F2756789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5212127"/>
        <c:axId val="125215455"/>
      </c:lineChart>
      <c:catAx>
        <c:axId val="125212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215455"/>
        <c:crosses val="autoZero"/>
        <c:auto val="1"/>
        <c:lblAlgn val="ctr"/>
        <c:lblOffset val="100"/>
        <c:noMultiLvlLbl val="0"/>
      </c:catAx>
      <c:valAx>
        <c:axId val="125215455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125212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1"/>
                </a:solidFill>
              </a:rPr>
              <a:t>Indicadores Mensais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63500" cap="rnd">
              <a:solidFill>
                <a:schemeClr val="accent2">
                  <a:lumMod val="7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9.244444444444444E-2"/>
                  <c:y val="4.2986293379994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CF-49A3-AFB7-E22834DA94B4}"/>
                </c:ext>
              </c:extLst>
            </c:dLbl>
            <c:dLbl>
              <c:idx val="1"/>
              <c:layout>
                <c:manualLayout>
                  <c:x val="-5.0777777777777776E-2"/>
                  <c:y val="4.2986293379994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CF-49A3-AFB7-E22834DA94B4}"/>
                </c:ext>
              </c:extLst>
            </c:dLbl>
            <c:dLbl>
              <c:idx val="2"/>
              <c:layout>
                <c:manualLayout>
                  <c:x val="-1.1013998250218773E-2"/>
                  <c:y val="3.37270341207349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CF-49A3-AFB7-E22834DA94B4}"/>
                </c:ext>
              </c:extLst>
            </c:dLbl>
            <c:dLbl>
              <c:idx val="3"/>
              <c:layout>
                <c:manualLayout>
                  <c:x val="6.0000000000000001E-3"/>
                  <c:y val="1.6238334791484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CF-49A3-AFB7-E22834DA94B4}"/>
                </c:ext>
              </c:extLst>
            </c:dLbl>
            <c:dLbl>
              <c:idx val="4"/>
              <c:layout>
                <c:manualLayout>
                  <c:x val="-3.6013998250218622E-2"/>
                  <c:y val="-8.6643336249635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CF-49A3-AFB7-E22834DA94B4}"/>
                </c:ext>
              </c:extLst>
            </c:dLbl>
            <c:dLbl>
              <c:idx val="5"/>
              <c:layout>
                <c:manualLayout>
                  <c:x val="4.444444444443426E-4"/>
                  <c:y val="-2.0798702245552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CF-49A3-AFB7-E22834DA94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Planilha3!$A$7:$A$12</c:f>
              <c:strCache>
                <c:ptCount val="6"/>
                <c:pt idx="0">
                  <c:v>Jun</c:v>
                </c:pt>
                <c:pt idx="1">
                  <c:v>Jul</c:v>
                </c:pt>
                <c:pt idx="2">
                  <c:v>Ago</c:v>
                </c:pt>
                <c:pt idx="3">
                  <c:v>Set</c:v>
                </c:pt>
                <c:pt idx="4">
                  <c:v>Out</c:v>
                </c:pt>
                <c:pt idx="5">
                  <c:v>Nov</c:v>
                </c:pt>
              </c:strCache>
            </c:strRef>
          </c:cat>
          <c:val>
            <c:numRef>
              <c:f>Planilha3!$B$7:$B$12</c:f>
              <c:numCache>
                <c:formatCode>General</c:formatCode>
                <c:ptCount val="6"/>
                <c:pt idx="0">
                  <c:v>0.41</c:v>
                </c:pt>
                <c:pt idx="1">
                  <c:v>-3.68</c:v>
                </c:pt>
                <c:pt idx="2">
                  <c:v>-2.0699999999999998</c:v>
                </c:pt>
                <c:pt idx="3">
                  <c:v>0.59</c:v>
                </c:pt>
                <c:pt idx="4">
                  <c:v>-1.59</c:v>
                </c:pt>
                <c:pt idx="5">
                  <c:v>-1.38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6CF-49A3-AFB7-E22834DA9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7159855"/>
        <c:axId val="467167759"/>
      </c:lineChart>
      <c:catAx>
        <c:axId val="467159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7167759"/>
        <c:crosses val="autoZero"/>
        <c:auto val="1"/>
        <c:lblAlgn val="ctr"/>
        <c:lblOffset val="100"/>
        <c:noMultiLvlLbl val="0"/>
      </c:catAx>
      <c:valAx>
        <c:axId val="4671677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7159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chemeClr val="bg1"/>
                </a:solidFill>
              </a:rPr>
              <a:t>Valor da Cesta Básica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635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Planilha1!$A$5:$A$10</c:f>
              <c:numCache>
                <c:formatCode>mmm\-yy</c:formatCode>
                <c:ptCount val="6"/>
                <c:pt idx="0">
                  <c:v>45809</c:v>
                </c:pt>
                <c:pt idx="1">
                  <c:v>45839</c:v>
                </c:pt>
                <c:pt idx="2">
                  <c:v>45870</c:v>
                </c:pt>
                <c:pt idx="3">
                  <c:v>45901</c:v>
                </c:pt>
                <c:pt idx="4">
                  <c:v>45931</c:v>
                </c:pt>
                <c:pt idx="5">
                  <c:v>45962</c:v>
                </c:pt>
              </c:numCache>
            </c:numRef>
          </c:cat>
          <c:val>
            <c:numRef>
              <c:f>Planilha1!$B$5:$B$10</c:f>
              <c:numCache>
                <c:formatCode>"R$"\ #,##0.00</c:formatCode>
                <c:ptCount val="6"/>
                <c:pt idx="0">
                  <c:v>827.07</c:v>
                </c:pt>
                <c:pt idx="1">
                  <c:v>796.66</c:v>
                </c:pt>
                <c:pt idx="2">
                  <c:v>780.18</c:v>
                </c:pt>
                <c:pt idx="3">
                  <c:v>784.76</c:v>
                </c:pt>
                <c:pt idx="4">
                  <c:v>772.28</c:v>
                </c:pt>
                <c:pt idx="5">
                  <c:v>761.63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1F-4032-9CD1-3CE2854CA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2224575"/>
        <c:axId val="472226655"/>
      </c:lineChart>
      <c:dateAx>
        <c:axId val="472224575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2226655"/>
        <c:crosses val="autoZero"/>
        <c:auto val="1"/>
        <c:lblOffset val="100"/>
        <c:baseTimeUnit val="months"/>
      </c:dateAx>
      <c:valAx>
        <c:axId val="472226655"/>
        <c:scaling>
          <c:orientation val="minMax"/>
          <c:min val="0"/>
        </c:scaling>
        <c:delete val="1"/>
        <c:axPos val="l"/>
        <c:numFmt formatCode="&quot;R$&quot;\ #,##0.00" sourceLinked="1"/>
        <c:majorTickMark val="none"/>
        <c:minorTickMark val="none"/>
        <c:tickLblPos val="nextTo"/>
        <c:crossAx val="472224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02-DEBA-452D-A360-8238020BABF5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416A-BE4B-415A-AB25-3F32CEB4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0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02-DEBA-452D-A360-8238020BABF5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416A-BE4B-415A-AB25-3F32CEB4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3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02-DEBA-452D-A360-8238020BABF5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416A-BE4B-415A-AB25-3F32CEB4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8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02-DEBA-452D-A360-8238020BABF5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416A-BE4B-415A-AB25-3F32CEB4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87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02-DEBA-452D-A360-8238020BABF5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416A-BE4B-415A-AB25-3F32CEB4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11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02-DEBA-452D-A360-8238020BABF5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416A-BE4B-415A-AB25-3F32CEB4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77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02-DEBA-452D-A360-8238020BABF5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416A-BE4B-415A-AB25-3F32CEB4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20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02-DEBA-452D-A360-8238020BABF5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416A-BE4B-415A-AB25-3F32CEB4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17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02-DEBA-452D-A360-8238020BABF5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416A-BE4B-415A-AB25-3F32CEB4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01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02-DEBA-452D-A360-8238020BABF5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416A-BE4B-415A-AB25-3F32CEB4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62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3302-DEBA-452D-A360-8238020BABF5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416A-BE4B-415A-AB25-3F32CEB4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31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3302-DEBA-452D-A360-8238020BABF5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1416A-BE4B-415A-AB25-3F32CEB4E0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5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D130ED0-7D10-0445-3E86-2C947933D8CB}"/>
              </a:ext>
            </a:extLst>
          </p:cNvPr>
          <p:cNvSpPr txBox="1"/>
          <p:nvPr/>
        </p:nvSpPr>
        <p:spPr>
          <a:xfrm>
            <a:off x="7652698" y="5748818"/>
            <a:ext cx="4592924" cy="769441"/>
          </a:xfrm>
          <a:prstGeom prst="rect">
            <a:avLst/>
          </a:prstGeom>
          <a:solidFill>
            <a:srgbClr val="F26C4F"/>
          </a:solidFill>
        </p:spPr>
        <p:txBody>
          <a:bodyPr wrap="none" rtlCol="0">
            <a:spAutoFit/>
          </a:bodyPr>
          <a:lstStyle/>
          <a:p>
            <a:r>
              <a:rPr lang="pt-BR" sz="4400" b="1" i="1" dirty="0">
                <a:solidFill>
                  <a:schemeClr val="bg1"/>
                </a:solidFill>
                <a:latin typeface="Muli Black" panose="00000A00000000000000" pitchFamily="2" charset="0"/>
              </a:rPr>
              <a:t>Novembro 2025</a:t>
            </a:r>
          </a:p>
        </p:txBody>
      </p:sp>
    </p:spTree>
    <p:extLst>
      <p:ext uri="{BB962C8B-B14F-4D97-AF65-F5344CB8AC3E}">
        <p14:creationId xmlns:p14="http://schemas.microsoft.com/office/powerpoint/2010/main" val="3511464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7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235892" y="2276900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Muli Black" panose="00000A00000000000000" pitchFamily="2" charset="0"/>
              </a:rPr>
              <a:t>-0,08%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271750" y="3068163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Muli Black" panose="00000A00000000000000" pitchFamily="2" charset="0"/>
              </a:rPr>
              <a:t>3,14%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B3FE32C-3CD4-44FB-B509-0B2A876EC086}"/>
              </a:ext>
            </a:extLst>
          </p:cNvPr>
          <p:cNvSpPr txBox="1"/>
          <p:nvPr/>
        </p:nvSpPr>
        <p:spPr>
          <a:xfrm>
            <a:off x="5271749" y="3859426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Muli Black" panose="00000A00000000000000" pitchFamily="2" charset="0"/>
              </a:rPr>
              <a:t>1,96%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97CB37F-951C-4B12-AD64-F56FBA12A2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056733"/>
              </p:ext>
            </p:extLst>
          </p:nvPr>
        </p:nvGraphicFramePr>
        <p:xfrm>
          <a:off x="6496172" y="1371600"/>
          <a:ext cx="5538945" cy="3751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187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362973" y="2012644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Muli Black" panose="00000A00000000000000" pitchFamily="2" charset="0"/>
              </a:rPr>
              <a:t>-1,38%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403294" y="2800962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Muli Black" panose="00000A00000000000000" pitchFamily="2" charset="0"/>
              </a:rPr>
              <a:t>2,04%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362973" y="3578056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Muli Black" panose="00000A00000000000000" pitchFamily="2" charset="0"/>
              </a:rPr>
              <a:t>-2,53%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334366" y="4483525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Muli Black" panose="00000A00000000000000" pitchFamily="2" charset="0"/>
              </a:rPr>
              <a:t>R$ 761,63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EA13E567-B04D-4609-B573-67F60D7AAB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690091"/>
              </p:ext>
            </p:extLst>
          </p:nvPr>
        </p:nvGraphicFramePr>
        <p:xfrm>
          <a:off x="6623254" y="1465729"/>
          <a:ext cx="5403294" cy="3509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085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344799" y="2012644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Muli Black" panose="00000A00000000000000" pitchFamily="2" charset="0"/>
              </a:rPr>
              <a:t>-1,38%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413729" y="2829566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Muli Black" panose="00000A00000000000000" pitchFamily="2" charset="0"/>
              </a:rPr>
              <a:t>2,04%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366425" y="3566770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Muli Black" panose="00000A00000000000000" pitchFamily="2" charset="0"/>
              </a:rPr>
              <a:t>-2,53%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334366" y="4483525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Muli Black" panose="00000A00000000000000" pitchFamily="2" charset="0"/>
              </a:rPr>
              <a:t>R$ 761,63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712C735-1B7D-4AFC-B312-EEAB4A23DA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857006"/>
              </p:ext>
            </p:extLst>
          </p:nvPr>
        </p:nvGraphicFramePr>
        <p:xfrm>
          <a:off x="6626706" y="1680882"/>
          <a:ext cx="5307932" cy="3402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728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415266" y="1704220"/>
            <a:ext cx="3127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Muli Black" panose="00000A00000000000000" pitchFamily="2" charset="0"/>
              </a:rPr>
              <a:t>Cebola</a:t>
            </a:r>
          </a:p>
        </p:txBody>
      </p:sp>
      <p:sp>
        <p:nvSpPr>
          <p:cNvPr id="6" name="Retângulo 5"/>
          <p:cNvSpPr/>
          <p:nvPr/>
        </p:nvSpPr>
        <p:spPr>
          <a:xfrm>
            <a:off x="2340864" y="2482333"/>
            <a:ext cx="3127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Muli Black" panose="00000A00000000000000" pitchFamily="2" charset="0"/>
              </a:rPr>
              <a:t>Feijão Carioquinha</a:t>
            </a:r>
          </a:p>
        </p:txBody>
      </p:sp>
      <p:sp>
        <p:nvSpPr>
          <p:cNvPr id="7" name="Retângulo 6"/>
          <p:cNvSpPr/>
          <p:nvPr/>
        </p:nvSpPr>
        <p:spPr>
          <a:xfrm>
            <a:off x="2178424" y="3198517"/>
            <a:ext cx="35096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300" dirty="0">
                <a:latin typeface="Muli Black" panose="00000A00000000000000" pitchFamily="2" charset="0"/>
              </a:rPr>
              <a:t>Leite Condensado</a:t>
            </a:r>
          </a:p>
        </p:txBody>
      </p:sp>
      <p:sp>
        <p:nvSpPr>
          <p:cNvPr id="8" name="Retângulo 7"/>
          <p:cNvSpPr/>
          <p:nvPr/>
        </p:nvSpPr>
        <p:spPr>
          <a:xfrm>
            <a:off x="2017568" y="3992019"/>
            <a:ext cx="392264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300" dirty="0">
                <a:latin typeface="Muli Black" panose="00000A00000000000000" pitchFamily="2" charset="0"/>
              </a:rPr>
              <a:t>Maionese</a:t>
            </a:r>
          </a:p>
        </p:txBody>
      </p:sp>
      <p:sp>
        <p:nvSpPr>
          <p:cNvPr id="9" name="Retângulo 8"/>
          <p:cNvSpPr/>
          <p:nvPr/>
        </p:nvSpPr>
        <p:spPr>
          <a:xfrm>
            <a:off x="2375583" y="4847560"/>
            <a:ext cx="30578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latin typeface="Muli Black" panose="00000A00000000000000" pitchFamily="2" charset="0"/>
              </a:rPr>
              <a:t>Goiabada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713872" y="1791370"/>
            <a:ext cx="2968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Muli Black" panose="00000A00000000000000" pitchFamily="2" charset="0"/>
              </a:rPr>
              <a:t>Tomate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703854" y="2568312"/>
            <a:ext cx="298837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300" dirty="0">
              <a:latin typeface="Muli Black" panose="00000A00000000000000" pitchFamily="2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679153" y="3385099"/>
            <a:ext cx="3127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Muli Black" panose="00000A00000000000000" pitchFamily="2" charset="0"/>
              </a:rPr>
              <a:t>Batata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748587" y="4125665"/>
            <a:ext cx="3057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Muli Black" panose="00000A00000000000000" pitchFamily="2" charset="0"/>
              </a:rPr>
              <a:t>Presunto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540711" y="4971172"/>
            <a:ext cx="3404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Muli Black" panose="00000A00000000000000" pitchFamily="2" charset="0"/>
              </a:rPr>
              <a:t>Pão de Forma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7FE80D6-59A3-4569-AA96-DD8FC7D0B72B}"/>
              </a:ext>
            </a:extLst>
          </p:cNvPr>
          <p:cNvSpPr txBox="1"/>
          <p:nvPr/>
        </p:nvSpPr>
        <p:spPr>
          <a:xfrm>
            <a:off x="6464995" y="2560617"/>
            <a:ext cx="36249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Muli Black" panose="00000A00000000000000" pitchFamily="2" charset="0"/>
              </a:rPr>
              <a:t>Mortadela</a:t>
            </a:r>
          </a:p>
        </p:txBody>
      </p:sp>
    </p:spTree>
    <p:extLst>
      <p:ext uri="{BB962C8B-B14F-4D97-AF65-F5344CB8AC3E}">
        <p14:creationId xmlns:p14="http://schemas.microsoft.com/office/powerpoint/2010/main" val="17142275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</TotalTime>
  <Words>65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Muli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Pereira Dantas</dc:creator>
  <cp:lastModifiedBy>Valeria De Oliveira Brites</cp:lastModifiedBy>
  <cp:revision>146</cp:revision>
  <dcterms:created xsi:type="dcterms:W3CDTF">2022-05-13T15:44:59Z</dcterms:created>
  <dcterms:modified xsi:type="dcterms:W3CDTF">2025-12-09T19:37:57Z</dcterms:modified>
</cp:coreProperties>
</file>